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8" r:id="rId2"/>
    <p:sldId id="279" r:id="rId3"/>
    <p:sldId id="280" r:id="rId4"/>
  </p:sldIdLst>
  <p:sldSz cx="9906000" cy="17610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78" autoAdjust="0"/>
    <p:restoredTop sz="94660"/>
  </p:normalViewPr>
  <p:slideViewPr>
    <p:cSldViewPr snapToGrid="0">
      <p:cViewPr>
        <p:scale>
          <a:sx n="50" d="100"/>
          <a:sy n="50" d="100"/>
        </p:scale>
        <p:origin x="3450" y="-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882031"/>
            <a:ext cx="8420100" cy="6130937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9249400"/>
            <a:ext cx="7429500" cy="4251706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1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57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937577"/>
            <a:ext cx="2135981" cy="1492377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937577"/>
            <a:ext cx="6284119" cy="1492377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274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17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4390310"/>
            <a:ext cx="8543925" cy="7325327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11784938"/>
            <a:ext cx="8543925" cy="3852216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71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4687884"/>
            <a:ext cx="4210050" cy="111734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4687884"/>
            <a:ext cx="4210050" cy="1117347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382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937580"/>
            <a:ext cx="8543925" cy="340381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4316931"/>
            <a:ext cx="4190702" cy="21156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6432592"/>
            <a:ext cx="4190702" cy="946137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4316931"/>
            <a:ext cx="4211340" cy="21156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6432592"/>
            <a:ext cx="4211340" cy="946137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88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683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540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174009"/>
            <a:ext cx="3194943" cy="4109032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2535538"/>
            <a:ext cx="5014913" cy="12514612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5283041"/>
            <a:ext cx="3194943" cy="97874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61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174009"/>
            <a:ext cx="3194943" cy="4109032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2535538"/>
            <a:ext cx="5014913" cy="12514612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5283041"/>
            <a:ext cx="3194943" cy="97874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1131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937580"/>
            <a:ext cx="8543925" cy="3403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4687884"/>
            <a:ext cx="8543925" cy="1117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6321993"/>
            <a:ext cx="2228850" cy="937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B02F-71E4-4854-85AF-667D20A8F45A}" type="datetimeFigureOut">
              <a:rPr lang="ko-KR" altLang="en-US" smtClean="0"/>
              <a:t>2025-10-17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6321993"/>
            <a:ext cx="3343275" cy="937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6321993"/>
            <a:ext cx="2228850" cy="937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4FC38-DBF9-4975-8351-610C1EAF7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676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90570" rtl="0" eaLnBrk="1" latinLnBrk="1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1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1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1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4F4655EE-7570-42FD-94F8-4ED340211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365244"/>
              </p:ext>
            </p:extLst>
          </p:nvPr>
        </p:nvGraphicFramePr>
        <p:xfrm>
          <a:off x="326571" y="685801"/>
          <a:ext cx="9176658" cy="16425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6867">
                  <a:extLst>
                    <a:ext uri="{9D8B030D-6E8A-4147-A177-3AD203B41FA5}">
                      <a16:colId xmlns:a16="http://schemas.microsoft.com/office/drawing/2014/main" val="2647299854"/>
                    </a:ext>
                  </a:extLst>
                </a:gridCol>
                <a:gridCol w="6259791">
                  <a:extLst>
                    <a:ext uri="{9D8B030D-6E8A-4147-A177-3AD203B41FA5}">
                      <a16:colId xmlns:a16="http://schemas.microsoft.com/office/drawing/2014/main" val="1506031026"/>
                    </a:ext>
                  </a:extLst>
                </a:gridCol>
              </a:tblGrid>
              <a:tr h="18596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훈련과정명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로 완성하는 기획보고서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37824598"/>
                  </a:ext>
                </a:extLst>
              </a:tr>
              <a:tr h="248000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주요 훈련내용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훈련목표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의 기본 개념과 작동 원리를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업무에 즉시 활용 가능한 주요 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서비스의 특징과 기능을 파악한다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프롬프트 엔지니어링 기법을 습득하여 목적에 맞는 고품질 결과물을 도출한다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자료 조사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아이디어 구체화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보고서 작성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시각화 자료 제작 등 기획 보고서 전 과정을 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로 통합적으로 수행한다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45487552"/>
                  </a:ext>
                </a:extLst>
              </a:tr>
              <a:tr h="106286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훈련대상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를 활용하여 기획 및 보고서 작성 역량을 강화하고자 하는 실무자 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IT </a:t>
                      </a:r>
                      <a:r>
                        <a:rPr lang="ko-KR" altLang="en-US" sz="1600" u="none" strike="noStrike">
                          <a:effectLst/>
                        </a:rPr>
                        <a:t>비전공자 중 최신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기술을 업무에 적용해 생산성을 높이고 싶은 실무자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52142856"/>
                  </a:ext>
                </a:extLst>
              </a:tr>
              <a:tr h="106286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직무관련성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>
                          <a:effectLst/>
                        </a:rPr>
                        <a:t>실무 보고서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기획서의 핵심 절차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자료조사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목차 설계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초안 작성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시각화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발표자료 제작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에 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를 적극적으로 활용하여 업무 시간을 단축하고 결과물의 완성도를 높이는 데 직접 기여함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241752"/>
                  </a:ext>
                </a:extLst>
              </a:tr>
              <a:tr h="354286"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70782344"/>
                  </a:ext>
                </a:extLst>
              </a:tr>
              <a:tr h="35428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교과목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세부내용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558968"/>
                  </a:ext>
                </a:extLst>
              </a:tr>
              <a:tr h="342095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핵심 이해와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프롬프트 엔지니어링 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개념 및 주요 서비스 탐색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의 정의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전통적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와 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의 차이를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LLM</a:t>
                      </a:r>
                      <a:r>
                        <a:rPr lang="ko-KR" altLang="en-US" sz="1600" u="none" strike="noStrike">
                          <a:effectLst/>
                        </a:rPr>
                        <a:t>의 작동 원리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토큰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확률적 생성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프롬프트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응답 구조의 기본을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실무 활용 서비스 이해</a:t>
                      </a:r>
                      <a:r>
                        <a:rPr lang="en-US" altLang="ko-KR" sz="1600" u="none" strike="noStrike">
                          <a:effectLst/>
                        </a:rPr>
                        <a:t>: ChatGPT(</a:t>
                      </a:r>
                      <a:r>
                        <a:rPr lang="ko-KR" altLang="en-US" sz="1600" u="none" strike="noStrike">
                          <a:effectLst/>
                        </a:rPr>
                        <a:t>데이터 분석</a:t>
                      </a:r>
                      <a:r>
                        <a:rPr lang="en-US" altLang="ko-KR" sz="1600" u="none" strike="noStrike">
                          <a:effectLst/>
                        </a:rPr>
                        <a:t>·Projects/</a:t>
                      </a:r>
                      <a:r>
                        <a:rPr lang="ko-KR" altLang="en-US" sz="1600" u="none" strike="noStrike">
                          <a:effectLst/>
                        </a:rPr>
                        <a:t>메모리</a:t>
                      </a:r>
                      <a:r>
                        <a:rPr lang="en-US" altLang="ko-KR" sz="1600" u="none" strike="noStrike">
                          <a:effectLst/>
                        </a:rPr>
                        <a:t>), Perplexity(</a:t>
                      </a:r>
                      <a:r>
                        <a:rPr lang="ko-KR" altLang="en-US" sz="1600" u="none" strike="noStrike">
                          <a:effectLst/>
                        </a:rPr>
                        <a:t>출처 기반 리서치</a:t>
                      </a:r>
                      <a:r>
                        <a:rPr lang="en-US" altLang="ko-KR" sz="1600" u="none" strike="noStrike">
                          <a:effectLst/>
                        </a:rPr>
                        <a:t>·Pages), Notion AI </a:t>
                      </a:r>
                      <a:r>
                        <a:rPr lang="ko-KR" altLang="en-US" sz="1600" u="none" strike="noStrike">
                          <a:effectLst/>
                        </a:rPr>
                        <a:t>및 </a:t>
                      </a:r>
                      <a:r>
                        <a:rPr lang="en-US" altLang="ko-KR" sz="1600" u="none" strike="noStrike">
                          <a:effectLst/>
                        </a:rPr>
                        <a:t>Gamma(</a:t>
                      </a:r>
                      <a:r>
                        <a:rPr lang="ko-KR" altLang="en-US" sz="1600" u="none" strike="noStrike">
                          <a:effectLst/>
                        </a:rPr>
                        <a:t>문서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슬라이드 자동화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의 기능과 활용 시나리오를 파악한다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한계와 윤리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환각 가능성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개인정보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저작권 등 유의사항을 점검한다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04764154"/>
                  </a:ext>
                </a:extLst>
              </a:tr>
              <a:tr h="212571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핵심 이해와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프롬프트 엔지니어링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고품질 결과물을 위한 프롬프트 작성 기법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역할 부여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대상 독자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제약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출력 형식 기술 방법을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평가기준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예시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반례를 포함한 구조화 프롬프트 작성 절차를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단계적 사고</a:t>
                      </a:r>
                      <a:r>
                        <a:rPr lang="en-US" altLang="ko-KR" sz="1600" u="none" strike="noStrike">
                          <a:effectLst/>
                        </a:rPr>
                        <a:t>(CoT) </a:t>
                      </a:r>
                      <a:r>
                        <a:rPr lang="ko-KR" altLang="en-US" sz="1600" u="none" strike="noStrike">
                          <a:effectLst/>
                        </a:rPr>
                        <a:t>유도 요청 설계법을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Co-STAR </a:t>
                      </a:r>
                      <a:r>
                        <a:rPr lang="ko-KR" altLang="en-US" sz="1600" u="none" strike="noStrike">
                          <a:effectLst/>
                        </a:rPr>
                        <a:t>프레임워크 적용법을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(Context, Objective, Style, Tone, Audience, Response).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재현성과 품질을 높이기 위한 프롬프트 반복 개선 기법을 습득한다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33677983"/>
                  </a:ext>
                </a:extLst>
              </a:tr>
              <a:tr h="283429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활용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보고서 작성 실습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자료 조사 및 아이디에이션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질의 설계 방법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키워드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범위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시점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출처 검증 기준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저자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발행처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발행일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링크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Perplexity Pages</a:t>
                      </a:r>
                      <a:r>
                        <a:rPr lang="ko-KR" altLang="en-US" sz="1600" u="none" strike="noStrike">
                          <a:effectLst/>
                        </a:rPr>
                        <a:t>를 활용해 인용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링크를 보존하며 조사 결과를 정리하는 방법을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ChatGPT</a:t>
                      </a:r>
                      <a:r>
                        <a:rPr lang="ko-KR" altLang="en-US" sz="1600" u="none" strike="noStrike">
                          <a:effectLst/>
                        </a:rPr>
                        <a:t>를 활용한 브레인스토밍과 논점 정리 기법을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배경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문제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대안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기대효과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리스크 순의 목차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개요 설계 원칙을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Projects/</a:t>
                      </a:r>
                      <a:r>
                        <a:rPr lang="ko-KR" altLang="en-US" sz="1600" u="none" strike="noStrike">
                          <a:effectLst/>
                        </a:rPr>
                        <a:t>메모리를 활용해 관련 파일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지시사항을 묶어 문맥을 유지하는 방법을 익힌다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47778709"/>
                  </a:ext>
                </a:extLst>
              </a:tr>
              <a:tr h="248000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활용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ko-KR" altLang="en-US" sz="1600" u="none" strike="noStrike">
                          <a:effectLst/>
                        </a:rPr>
                        <a:t>보고서 작성 실습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보고서 초안 작성 및 데이터 시각화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주장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근거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수치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출처를 포함한 단락 구성 기법을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업로드 데이터의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전처리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분석</a:t>
                      </a:r>
                      <a:r>
                        <a:rPr lang="en-US" altLang="ko-KR" sz="1600" u="none" strike="noStrike" dirty="0">
                          <a:effectLst/>
                        </a:rPr>
                        <a:t>–</a:t>
                      </a:r>
                      <a:r>
                        <a:rPr lang="ko-KR" altLang="en-US" sz="1600" u="none" strike="noStrike" dirty="0">
                          <a:effectLst/>
                        </a:rPr>
                        <a:t>차트 생성 절차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막대</a:t>
                      </a:r>
                      <a:r>
                        <a:rPr lang="en-US" altLang="ko-KR" sz="1600" u="none" strike="noStrike" dirty="0">
                          <a:effectLst/>
                        </a:rPr>
                        <a:t>/</a:t>
                      </a:r>
                      <a:r>
                        <a:rPr lang="ko-KR" altLang="en-US" sz="1600" u="none" strike="noStrike" dirty="0">
                          <a:effectLst/>
                        </a:rPr>
                        <a:t>선</a:t>
                      </a:r>
                      <a:r>
                        <a:rPr lang="en-US" altLang="ko-KR" sz="1600" u="none" strike="noStrike" dirty="0">
                          <a:effectLst/>
                        </a:rPr>
                        <a:t>/</a:t>
                      </a:r>
                      <a:r>
                        <a:rPr lang="ko-KR" altLang="en-US" sz="1600" u="none" strike="noStrike" dirty="0">
                          <a:effectLst/>
                        </a:rPr>
                        <a:t>원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테이블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r>
                        <a:rPr lang="ko-KR" altLang="en-US" sz="1600" u="none" strike="noStrike" dirty="0">
                          <a:effectLst/>
                        </a:rPr>
                        <a:t>를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목적에 따른 차트 선택 기준과 캡션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해석 작성 방법을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Gamma</a:t>
                      </a:r>
                      <a:r>
                        <a:rPr lang="ko-KR" altLang="en-US" sz="1600" u="none" strike="noStrike" dirty="0">
                          <a:effectLst/>
                        </a:rPr>
                        <a:t>로 텍스트를 슬라이드로 자동 변환하고 테마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레이아웃을 조정하는 방법을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출처 표기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수치 정확성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가독성 등 품질 점검 및 제출 기준을 숙지한다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19523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375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EF2C4D20-C0F2-4A74-9BF2-29EC485F1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42892"/>
              </p:ext>
            </p:extLst>
          </p:nvPr>
        </p:nvGraphicFramePr>
        <p:xfrm>
          <a:off x="515257" y="493939"/>
          <a:ext cx="8841014" cy="163898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0179">
                  <a:extLst>
                    <a:ext uri="{9D8B030D-6E8A-4147-A177-3AD203B41FA5}">
                      <a16:colId xmlns:a16="http://schemas.microsoft.com/office/drawing/2014/main" val="725625439"/>
                    </a:ext>
                  </a:extLst>
                </a:gridCol>
                <a:gridCol w="6030835">
                  <a:extLst>
                    <a:ext uri="{9D8B030D-6E8A-4147-A177-3AD203B41FA5}">
                      <a16:colId xmlns:a16="http://schemas.microsoft.com/office/drawing/2014/main" val="2129212916"/>
                    </a:ext>
                  </a:extLst>
                </a:gridCol>
              </a:tblGrid>
              <a:tr h="33448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훈련과정명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로 완성하는 데이터수집 업무 자동화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45305303"/>
                  </a:ext>
                </a:extLst>
              </a:tr>
              <a:tr h="267588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주요 훈련내용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훈련목표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실무 자동화에 필요한 </a:t>
                      </a:r>
                      <a:r>
                        <a:rPr lang="en-US" altLang="ko-KR" sz="1600" u="none" strike="noStrike">
                          <a:effectLst/>
                        </a:rPr>
                        <a:t>Python </a:t>
                      </a:r>
                      <a:r>
                        <a:rPr lang="ko-KR" altLang="en-US" sz="1600" u="none" strike="noStrike">
                          <a:effectLst/>
                        </a:rPr>
                        <a:t>핵심 문법과 개발 환경 구성 절차를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ChatGPT</a:t>
                      </a:r>
                      <a:r>
                        <a:rPr lang="ko-KR" altLang="en-US" sz="1600" u="none" strike="noStrike">
                          <a:effectLst/>
                        </a:rPr>
                        <a:t>를 활용하여 크롤링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데이터 가공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파일 처리 등 반복 업무를 생성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수정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디버깅하는 방법을 습득한다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웹 페이지 구조</a:t>
                      </a:r>
                      <a:r>
                        <a:rPr lang="en-US" altLang="ko-KR" sz="1600" u="none" strike="noStrike">
                          <a:effectLst/>
                        </a:rPr>
                        <a:t>(HTML·Selector)</a:t>
                      </a:r>
                      <a:r>
                        <a:rPr lang="ko-KR" altLang="en-US" sz="1600" u="none" strike="noStrike">
                          <a:effectLst/>
                        </a:rPr>
                        <a:t>를 파악하고 </a:t>
                      </a:r>
                      <a:r>
                        <a:rPr lang="en-US" altLang="ko-KR" sz="1600" u="none" strike="noStrike">
                          <a:effectLst/>
                        </a:rPr>
                        <a:t>requests·BeautifulSoup·pandas </a:t>
                      </a:r>
                      <a:r>
                        <a:rPr lang="ko-KR" altLang="en-US" sz="1600" u="none" strike="noStrike">
                          <a:effectLst/>
                        </a:rPr>
                        <a:t>등 라이브러리를 활용해 데이터 수집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정제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저장 과정을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수집 데이터를 엑셀 파일로 가공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저장하여 보고서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기획 자료의 기초 데이터로 활용한다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544786"/>
                  </a:ext>
                </a:extLst>
              </a:tr>
              <a:tr h="133794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훈련대상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파이썬 코드를 직접 작성하는 데 부담을 느끼지만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코드 생성을 통해 반복 업무를 자동화하고 싶은 중소기업 재직자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마케팅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기획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영업 직군 등에서 시장 조사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경쟁사 분석 등을 위해 웹 데이터 수집이 필요한 실무자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8116556"/>
                  </a:ext>
                </a:extLst>
              </a:tr>
              <a:tr h="100345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직무관련성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>
                          <a:effectLst/>
                        </a:rPr>
                        <a:t>웹 데이터 수집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엑셀 통합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정리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반복 보고서 생성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파일 일괄 처리 등 현업 반복 업무를 </a:t>
                      </a:r>
                      <a:r>
                        <a:rPr lang="en-US" altLang="ko-KR" sz="1600" u="none" strike="noStrike">
                          <a:effectLst/>
                        </a:rPr>
                        <a:t>Python+ChatGPT</a:t>
                      </a:r>
                      <a:r>
                        <a:rPr lang="ko-KR" altLang="en-US" sz="1600" u="none" strike="noStrike">
                          <a:effectLst/>
                        </a:rPr>
                        <a:t>로 표준화하여 업무 시간을 단축하고 품질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재현성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로그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r>
                        <a:rPr lang="ko-KR" altLang="en-US" sz="1600" u="none" strike="noStrike">
                          <a:effectLst/>
                        </a:rPr>
                        <a:t>을 향상시킨다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90157528"/>
                  </a:ext>
                </a:extLst>
              </a:tr>
              <a:tr h="334486"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5111889"/>
                  </a:ext>
                </a:extLst>
              </a:tr>
              <a:tr h="33448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교과목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세부내용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707628"/>
                  </a:ext>
                </a:extLst>
              </a:tr>
              <a:tr h="200691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업무 자동화와 </a:t>
                      </a:r>
                      <a:r>
                        <a:rPr lang="en-US" altLang="ko-KR" sz="1600" u="none" strike="noStrike">
                          <a:effectLst/>
                        </a:rPr>
                        <a:t>Python </a:t>
                      </a:r>
                      <a:r>
                        <a:rPr lang="ko-KR" altLang="en-US" sz="1600" u="none" strike="noStrike">
                          <a:effectLst/>
                        </a:rPr>
                        <a:t>기초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Python</a:t>
                      </a:r>
                      <a:r>
                        <a:rPr lang="ko-KR" altLang="en-US" sz="1600" u="none" strike="noStrike" dirty="0">
                          <a:effectLst/>
                        </a:rPr>
                        <a:t>의 특징과 업무 자동화 사례</a:t>
                      </a:r>
                      <a:r>
                        <a:rPr lang="en-US" altLang="ko-KR" sz="1600" u="none" strike="noStrike" dirty="0">
                          <a:effectLst/>
                        </a:rPr>
                        <a:t>: Python</a:t>
                      </a:r>
                      <a:r>
                        <a:rPr lang="ko-KR" altLang="en-US" sz="1600" u="none" strike="noStrike" dirty="0">
                          <a:effectLst/>
                        </a:rPr>
                        <a:t>이 업무 자동화에 널리 쓰이는 이유를 이해한다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Python </a:t>
                      </a:r>
                      <a:r>
                        <a:rPr lang="ko-KR" altLang="en-US" sz="1600" u="none" strike="noStrike" dirty="0">
                          <a:effectLst/>
                        </a:rPr>
                        <a:t>및 </a:t>
                      </a:r>
                      <a:r>
                        <a:rPr lang="en-US" altLang="ko-KR" sz="1600" u="none" strike="noStrike" dirty="0">
                          <a:effectLst/>
                        </a:rPr>
                        <a:t>VS Code </a:t>
                      </a:r>
                      <a:r>
                        <a:rPr lang="ko-KR" altLang="en-US" sz="1600" u="none" strike="noStrike" dirty="0">
                          <a:effectLst/>
                        </a:rPr>
                        <a:t>설치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파이썬</a:t>
                      </a:r>
                      <a:r>
                        <a:rPr lang="ko-KR" altLang="en-US" sz="1600" u="none" strike="noStrike" dirty="0">
                          <a:effectLst/>
                        </a:rPr>
                        <a:t> 코드를 작성하고 실행하기 위한 기본 환경을 구축한다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AI</a:t>
                      </a:r>
                      <a:r>
                        <a:rPr lang="ko-KR" altLang="en-US" sz="1600" u="none" strike="noStrike" dirty="0">
                          <a:effectLst/>
                        </a:rPr>
                        <a:t>와 함께하는 코딩</a:t>
                      </a:r>
                      <a:r>
                        <a:rPr lang="en-US" altLang="ko-KR" sz="1600" u="none" strike="noStrike" dirty="0">
                          <a:effectLst/>
                        </a:rPr>
                        <a:t>(Vibe Coding): </a:t>
                      </a:r>
                      <a:r>
                        <a:rPr lang="ko-KR" altLang="en-US" sz="1600" u="none" strike="noStrike" dirty="0">
                          <a:effectLst/>
                        </a:rPr>
                        <a:t>코드를 직접 짜는 대신</a:t>
                      </a:r>
                      <a:r>
                        <a:rPr lang="en-US" altLang="ko-KR" sz="1600" u="none" strike="noStrike" dirty="0">
                          <a:effectLst/>
                        </a:rPr>
                        <a:t>, AI</a:t>
                      </a:r>
                      <a:r>
                        <a:rPr lang="ko-KR" altLang="en-US" sz="1600" u="none" strike="noStrike" dirty="0">
                          <a:effectLst/>
                        </a:rPr>
                        <a:t>에게 명확히 요구하여 코드를 생성하는 개념을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80309453"/>
                  </a:ext>
                </a:extLst>
              </a:tr>
              <a:tr h="267588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파일 자동화 </a:t>
                      </a:r>
                      <a:r>
                        <a:rPr lang="en-US" altLang="ko-KR" sz="1600" u="none" strike="noStrike">
                          <a:effectLst/>
                        </a:rPr>
                        <a:t>&amp; </a:t>
                      </a:r>
                      <a:r>
                        <a:rPr lang="ko-KR" altLang="en-US" sz="1600" u="none" strike="noStrike">
                          <a:effectLst/>
                        </a:rPr>
                        <a:t>엑셀 통합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-ChatGPT</a:t>
                      </a:r>
                      <a:r>
                        <a:rPr lang="ko-KR" altLang="en-US" sz="1600" u="none" strike="noStrike">
                          <a:effectLst/>
                        </a:rPr>
                        <a:t>를 활용하여 파일 일괄처리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통합 스크립트 만들기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반복 파일 작업 자동화 개요를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이름 일괄 변경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폴더 병합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확장자 필터링</a:t>
                      </a:r>
                      <a:r>
                        <a:rPr lang="en-US" altLang="ko-KR" sz="1600" u="none" strike="noStrike">
                          <a:effectLst/>
                        </a:rPr>
                        <a:t>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자연어 요구사항을 파일 처리 코드로 변환하는 프롬프트 패턴을 학습한다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입력 폴더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출력 규칙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예외</a:t>
                      </a:r>
                      <a:r>
                        <a:rPr lang="en-US" altLang="ko-KR" sz="1600" u="none" strike="noStrike">
                          <a:effectLst/>
                        </a:rPr>
                        <a:t>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pandas</a:t>
                      </a:r>
                      <a:r>
                        <a:rPr lang="ko-KR" altLang="en-US" sz="1600" u="none" strike="noStrike">
                          <a:effectLst/>
                        </a:rPr>
                        <a:t>로 </a:t>
                      </a:r>
                      <a:r>
                        <a:rPr lang="en-US" altLang="ko-KR" sz="1600" u="none" strike="noStrike">
                          <a:effectLst/>
                        </a:rPr>
                        <a:t>CSV/XLSX </a:t>
                      </a:r>
                      <a:r>
                        <a:rPr lang="ko-KR" altLang="en-US" sz="1600" u="none" strike="noStrike">
                          <a:effectLst/>
                        </a:rPr>
                        <a:t>다건 병합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중복 제거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열 정렬을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스키마 불일치 간단 처리 포함</a:t>
                      </a:r>
                      <a:r>
                        <a:rPr lang="en-US" altLang="ko-KR" sz="1600" u="none" strike="noStrike">
                          <a:effectLst/>
                        </a:rPr>
                        <a:t>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결과를 단일 엑셀로 저장하고 시트 분리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날짜 접미사 등 저장 규칙을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7591026"/>
                  </a:ext>
                </a:extLst>
              </a:tr>
              <a:tr h="20069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ChatGPT </a:t>
                      </a:r>
                      <a:r>
                        <a:rPr lang="ko-KR" altLang="en-US" sz="1600" u="none" strike="noStrike">
                          <a:effectLst/>
                        </a:rPr>
                        <a:t>활용 웹 크롤링 실습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웹 페이지 구조 분석 </a:t>
                      </a:r>
                      <a:r>
                        <a:rPr lang="en-US" altLang="ko-KR" sz="1600" u="none" strike="noStrike">
                          <a:effectLst/>
                        </a:rPr>
                        <a:t>(HTML </a:t>
                      </a:r>
                      <a:r>
                        <a:rPr lang="ko-KR" altLang="en-US" sz="1600" u="none" strike="noStrike">
                          <a:effectLst/>
                        </a:rPr>
                        <a:t>기초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브라우저 개발자도구로 요소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태그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클래스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속성</a:t>
                      </a:r>
                      <a:r>
                        <a:rPr lang="en-US" altLang="ko-KR" sz="1600" u="none" strike="noStrike" dirty="0">
                          <a:effectLst/>
                        </a:rPr>
                        <a:t>) </a:t>
                      </a:r>
                      <a:r>
                        <a:rPr lang="ko-KR" altLang="en-US" sz="1600" u="none" strike="noStrike" dirty="0">
                          <a:effectLst/>
                        </a:rPr>
                        <a:t>확인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추출 방법을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requests+BeautifulSoup</a:t>
                      </a:r>
                      <a:r>
                        <a:rPr lang="ko-KR" altLang="en-US" sz="1600" u="none" strike="noStrike" dirty="0">
                          <a:effectLst/>
                        </a:rPr>
                        <a:t>를 활용해 리스트</a:t>
                      </a:r>
                      <a:r>
                        <a:rPr lang="en-US" altLang="ko-KR" sz="1600" u="none" strike="noStrike" dirty="0">
                          <a:effectLst/>
                        </a:rPr>
                        <a:t>/</a:t>
                      </a:r>
                      <a:r>
                        <a:rPr lang="ko-KR" altLang="en-US" sz="1600" u="none" strike="noStrike" dirty="0">
                          <a:effectLst/>
                        </a:rPr>
                        <a:t>상세 페이지에서 필드를 수집하는 절차를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단순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페이지네이션</a:t>
                      </a:r>
                      <a:r>
                        <a:rPr lang="ko-KR" altLang="en-US" sz="1600" u="none" strike="noStrike" dirty="0">
                          <a:effectLst/>
                        </a:rPr>
                        <a:t> 포함</a:t>
                      </a:r>
                      <a:r>
                        <a:rPr lang="en-US" altLang="ko-KR" sz="1600" u="none" strike="noStrike" dirty="0">
                          <a:effectLst/>
                        </a:rPr>
                        <a:t>).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수집 데이터의 중복 제거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결측 처리와 기본 검증 절차를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크롤링</a:t>
                      </a:r>
                      <a:r>
                        <a:rPr lang="ko-KR" altLang="en-US" sz="1600" u="none" strike="noStrike" dirty="0">
                          <a:effectLst/>
                        </a:rPr>
                        <a:t> 에티켓</a:t>
                      </a:r>
                      <a:r>
                        <a:rPr lang="en-US" altLang="ko-KR" sz="1600" u="none" strike="noStrike" dirty="0">
                          <a:effectLst/>
                        </a:rPr>
                        <a:t>(robots.txt </a:t>
                      </a:r>
                      <a:r>
                        <a:rPr lang="ko-KR" altLang="en-US" sz="1600" u="none" strike="noStrike" dirty="0">
                          <a:effectLst/>
                        </a:rPr>
                        <a:t>확인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요청 간 지연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r>
                        <a:rPr lang="ko-KR" altLang="en-US" sz="1600" u="none" strike="noStrike" dirty="0">
                          <a:effectLst/>
                        </a:rPr>
                        <a:t>과 저작권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개인정보 유의사항을 숙지한다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07233245"/>
                  </a:ext>
                </a:extLst>
              </a:tr>
              <a:tr h="20069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ChatGPT </a:t>
                      </a:r>
                      <a:r>
                        <a:rPr lang="ko-KR" altLang="en-US" sz="1600" u="none" strike="noStrike">
                          <a:effectLst/>
                        </a:rPr>
                        <a:t>활용 웹 크롤링 실습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-ChatGPT</a:t>
                      </a:r>
                      <a:r>
                        <a:rPr lang="ko-KR" altLang="en-US" sz="1600" u="none" strike="noStrike">
                          <a:effectLst/>
                        </a:rPr>
                        <a:t>로 크롤링 코드생성 및 실행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크롤링</a:t>
                      </a:r>
                      <a:r>
                        <a:rPr lang="ko-KR" altLang="en-US" sz="1600" u="none" strike="noStrike" dirty="0">
                          <a:effectLst/>
                        </a:rPr>
                        <a:t> 코드 생성 프롬프트 작성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ko-KR" altLang="en-US" sz="1600" u="none" strike="noStrike" dirty="0">
                          <a:effectLst/>
                        </a:rPr>
                        <a:t>목표 웹사이트와 원하는 데이터를 명시하여 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ChatGPT</a:t>
                      </a:r>
                      <a:r>
                        <a:rPr lang="ko-KR" altLang="en-US" sz="1600" u="none" strike="noStrike" dirty="0">
                          <a:effectLst/>
                        </a:rPr>
                        <a:t>에 코드 생성을 요청한다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생성된 코드 분석 및 실행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ChatGPT</a:t>
                      </a:r>
                      <a:r>
                        <a:rPr lang="ko-KR" altLang="en-US" sz="1600" u="none" strike="noStrike" dirty="0">
                          <a:effectLst/>
                        </a:rPr>
                        <a:t>가 만들어준 코드를 편집기에 </a:t>
                      </a:r>
                      <a:r>
                        <a:rPr lang="ko-KR" altLang="en-US" sz="1600" u="none" strike="noStrike" dirty="0" err="1">
                          <a:effectLst/>
                        </a:rPr>
                        <a:t>붙여넣고</a:t>
                      </a:r>
                      <a:r>
                        <a:rPr lang="en-US" altLang="ko-KR" sz="1600" u="none" strike="noStrike" dirty="0">
                          <a:effectLst/>
                        </a:rPr>
                        <a:t>, </a:t>
                      </a:r>
                      <a:r>
                        <a:rPr lang="ko-KR" altLang="en-US" sz="1600" u="none" strike="noStrike" dirty="0">
                          <a:effectLst/>
                        </a:rPr>
                        <a:t>각 코드 라인의 의미를 파악한 후 실행한다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오류 해결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디버깅</a:t>
                      </a:r>
                      <a:r>
                        <a:rPr lang="en-US" altLang="ko-KR" sz="1600" u="none" strike="noStrike" dirty="0">
                          <a:effectLst/>
                        </a:rPr>
                        <a:t>) </a:t>
                      </a:r>
                      <a:r>
                        <a:rPr lang="ko-KR" altLang="en-US" sz="1600" u="none" strike="noStrike" dirty="0">
                          <a:effectLst/>
                        </a:rPr>
                        <a:t>기초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ko-KR" altLang="en-US" sz="1600" u="none" strike="noStrike" dirty="0">
                          <a:effectLst/>
                        </a:rPr>
                        <a:t>코드 실행 시 발생하는 간단한 오류 메시지를 읽고</a:t>
                      </a:r>
                      <a:r>
                        <a:rPr lang="en-US" altLang="ko-KR" sz="1600" u="none" strike="noStrike" dirty="0">
                          <a:effectLst/>
                        </a:rPr>
                        <a:t>, 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ChatGPT</a:t>
                      </a:r>
                      <a:r>
                        <a:rPr lang="ko-KR" altLang="en-US" sz="1600" u="none" strike="noStrike" dirty="0">
                          <a:effectLst/>
                        </a:rPr>
                        <a:t>의 도움을 받아 해결하는 방법을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9530572"/>
                  </a:ext>
                </a:extLst>
              </a:tr>
              <a:tr h="167242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데이터 가공 및 활용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크롤링 데이터 가공 및 엑셀 파일 저장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pandas</a:t>
                      </a:r>
                      <a:r>
                        <a:rPr lang="ko-KR" altLang="en-US" sz="1600" u="none" strike="noStrike" dirty="0">
                          <a:effectLst/>
                        </a:rPr>
                        <a:t>를 활용해 집계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정렬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상위 </a:t>
                      </a:r>
                      <a:r>
                        <a:rPr lang="en-US" altLang="ko-KR" sz="1600" u="none" strike="noStrike" dirty="0">
                          <a:effectLst/>
                        </a:rPr>
                        <a:t>N </a:t>
                      </a:r>
                      <a:r>
                        <a:rPr lang="ko-KR" altLang="en-US" sz="1600" u="none" strike="noStrike" dirty="0">
                          <a:effectLst/>
                        </a:rPr>
                        <a:t>등 리포트용 표를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정리된 데이터를 엑셀 파일로 자동 저장하는 코드를 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ChatGPT</a:t>
                      </a:r>
                      <a:r>
                        <a:rPr lang="ko-KR" altLang="en-US" sz="1600" u="none" strike="noStrike" dirty="0">
                          <a:effectLst/>
                        </a:rPr>
                        <a:t>로 생성하고 실행한다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개인 업무에 맞춘 적용 시나리오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예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ko-KR" altLang="en-US" sz="1600" u="none" strike="noStrike" dirty="0">
                          <a:effectLst/>
                        </a:rPr>
                        <a:t>주간 상품 현황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경쟁사 공지 수집 결과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r>
                        <a:rPr lang="ko-KR" altLang="en-US" sz="1600" u="none" strike="noStrike" dirty="0">
                          <a:effectLst/>
                        </a:rPr>
                        <a:t>를 정리한다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98175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810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3FBA85B-0EEC-4EA3-B90E-67A7CF3586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773204"/>
              </p:ext>
            </p:extLst>
          </p:nvPr>
        </p:nvGraphicFramePr>
        <p:xfrm>
          <a:off x="466271" y="615495"/>
          <a:ext cx="9151258" cy="167292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8793">
                  <a:extLst>
                    <a:ext uri="{9D8B030D-6E8A-4147-A177-3AD203B41FA5}">
                      <a16:colId xmlns:a16="http://schemas.microsoft.com/office/drawing/2014/main" val="1145703104"/>
                    </a:ext>
                  </a:extLst>
                </a:gridCol>
                <a:gridCol w="6242465">
                  <a:extLst>
                    <a:ext uri="{9D8B030D-6E8A-4147-A177-3AD203B41FA5}">
                      <a16:colId xmlns:a16="http://schemas.microsoft.com/office/drawing/2014/main" val="3788000295"/>
                    </a:ext>
                  </a:extLst>
                </a:gridCol>
              </a:tblGrid>
              <a:tr h="36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훈련과정명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로 완성하는 마케팅 자동화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46870791"/>
                  </a:ext>
                </a:extLst>
              </a:tr>
              <a:tr h="295309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주요 훈련내용</a:t>
                      </a:r>
                      <a:r>
                        <a:rPr lang="en-US" altLang="ko-KR" sz="1600" u="none" strike="noStrike" dirty="0">
                          <a:effectLst/>
                        </a:rPr>
                        <a:t>(</a:t>
                      </a:r>
                      <a:r>
                        <a:rPr lang="ko-KR" altLang="en-US" sz="1600" u="none" strike="noStrike" dirty="0">
                          <a:effectLst/>
                        </a:rPr>
                        <a:t>훈련목표</a:t>
                      </a:r>
                      <a:r>
                        <a:rPr lang="en-US" altLang="ko-KR" sz="1600" u="none" strike="noStrike" dirty="0">
                          <a:effectLst/>
                        </a:rPr>
                        <a:t>)</a:t>
                      </a:r>
                      <a:endParaRPr lang="en-US" altLang="ko-KR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와 마케팅 자동화의 개념 및 적용 범위를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ChatGPT, Perplexity, MidJourney/Canva AI, Runway/Synthesia, Rows </a:t>
                      </a:r>
                      <a:r>
                        <a:rPr lang="ko-KR" altLang="en-US" sz="1600" u="none" strike="noStrike">
                          <a:effectLst/>
                        </a:rPr>
                        <a:t>등 핵심 도구의 기능과 한계를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광고 카피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이미지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영상 등 디지털 크리에이티브를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기반으로 기획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제작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변형하는 방법을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AI</a:t>
                      </a:r>
                      <a:r>
                        <a:rPr lang="ko-KR" altLang="en-US" sz="1600" u="none" strike="noStrike">
                          <a:effectLst/>
                        </a:rPr>
                        <a:t>를 활용한 고객 타겟팅</a:t>
                      </a:r>
                      <a:r>
                        <a:rPr lang="en-US" altLang="ko-KR" sz="1600" u="none" strike="noStrike">
                          <a:effectLst/>
                        </a:rPr>
                        <a:t>, A/B </a:t>
                      </a:r>
                      <a:r>
                        <a:rPr lang="ko-KR" altLang="en-US" sz="1600" u="none" strike="noStrike">
                          <a:effectLst/>
                        </a:rPr>
                        <a:t>테스트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운영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모니터링 절차를 이해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적용한다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마케팅 데이터 자동 수집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대시보드 구성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성과 리포트 자동 생성을 실습하여 업무 효율을 제고한다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63307627"/>
                  </a:ext>
                </a:extLst>
              </a:tr>
              <a:tr h="1476546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>
                          <a:effectLst/>
                        </a:rPr>
                        <a:t>훈련대상</a:t>
                      </a:r>
                      <a:endParaRPr lang="ko-KR" altLang="en-US" sz="16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디지털 마케팅 업무 자동화와 성과 고도화를 원하는 중소기업 재직자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마케팅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브랜드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커머스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콘텐츠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그로스 등</a:t>
                      </a:r>
                      <a:r>
                        <a:rPr lang="en-US" altLang="ko-KR" sz="1600" u="none" strike="noStrike">
                          <a:effectLst/>
                        </a:rPr>
                        <a:t>)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비개발자로서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도구를 결합해 콘텐츠 제작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운영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분석 전 과정을 단기간에 체험하고자 하는 실무자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05440264"/>
                  </a:ext>
                </a:extLst>
              </a:tr>
              <a:tr h="1845683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직무관련성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>
                          <a:effectLst/>
                        </a:rPr>
                        <a:t>광고 소재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카피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이미지</a:t>
                      </a:r>
                      <a:r>
                        <a:rPr lang="en-US" altLang="ko-KR" sz="1600" u="none" strike="noStrike">
                          <a:effectLst/>
                        </a:rPr>
                        <a:t>) </a:t>
                      </a:r>
                      <a:r>
                        <a:rPr lang="ko-KR" altLang="en-US" sz="1600" u="none" strike="noStrike">
                          <a:effectLst/>
                        </a:rPr>
                        <a:t>제작에 소요되는 시간과 비용을 절감하고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데이터 기반의 광고 운영 자동화를 통해 마케팅 성과</a:t>
                      </a:r>
                      <a:r>
                        <a:rPr lang="en-US" altLang="ko-KR" sz="1600" u="none" strike="noStrike">
                          <a:effectLst/>
                        </a:rPr>
                        <a:t>(ROI)</a:t>
                      </a:r>
                      <a:r>
                        <a:rPr lang="ko-KR" altLang="en-US" sz="1600" u="none" strike="noStrike">
                          <a:effectLst/>
                        </a:rPr>
                        <a:t>를 극대화함</a:t>
                      </a:r>
                      <a:r>
                        <a:rPr lang="en-US" altLang="ko-KR" sz="1600" u="none" strike="noStrike">
                          <a:effectLst/>
                        </a:rPr>
                        <a:t>. </a:t>
                      </a:r>
                      <a:r>
                        <a:rPr lang="ko-KR" altLang="en-US" sz="1600" u="none" strike="noStrike">
                          <a:effectLst/>
                        </a:rPr>
                        <a:t>또한</a:t>
                      </a:r>
                      <a:r>
                        <a:rPr lang="en-US" altLang="ko-KR" sz="1600" u="none" strike="noStrike">
                          <a:effectLst/>
                        </a:rPr>
                        <a:t>, </a:t>
                      </a:r>
                      <a:r>
                        <a:rPr lang="ko-KR" altLang="en-US" sz="1600" u="none" strike="noStrike">
                          <a:effectLst/>
                        </a:rPr>
                        <a:t>반복적인 성과 분석 및 보고서 작성을 자동화하여 마케터가 캠페인 전략 수립과 같은 핵심 업무에 더 집중할 수 있도록 하여 기업의 마케팅 경쟁력 강화에 직접적으로 기여함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62019343"/>
                  </a:ext>
                </a:extLst>
              </a:tr>
              <a:tr h="369137"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97657992"/>
                  </a:ext>
                </a:extLst>
              </a:tr>
              <a:tr h="369137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교과목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600" u="none" strike="noStrike" dirty="0">
                          <a:effectLst/>
                        </a:rPr>
                        <a:t>세부내용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70584"/>
                  </a:ext>
                </a:extLst>
              </a:tr>
              <a:tr h="22148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마케팅 자동화 기초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</a:t>
                      </a:r>
                      <a:r>
                        <a:rPr lang="ko-KR" altLang="en-US" sz="1600" u="none" strike="noStrike">
                          <a:effectLst/>
                        </a:rPr>
                        <a:t>생성형 </a:t>
                      </a:r>
                      <a:r>
                        <a:rPr lang="en-US" altLang="ko-KR" sz="1600" u="none" strike="noStrike">
                          <a:effectLst/>
                        </a:rPr>
                        <a:t>AI</a:t>
                      </a:r>
                      <a:r>
                        <a:rPr lang="ko-KR" altLang="en-US" sz="1600" u="none" strike="noStrike">
                          <a:effectLst/>
                        </a:rPr>
                        <a:t>와 마케팅 자동화의 이해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퍼널 전 단계에서의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역할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인지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고려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전환</a:t>
                      </a:r>
                      <a:r>
                        <a:rPr lang="en-US" altLang="ko-KR" sz="1600" u="none" strike="noStrike">
                          <a:effectLst/>
                        </a:rPr>
                        <a:t>–</a:t>
                      </a:r>
                      <a:r>
                        <a:rPr lang="ko-KR" altLang="en-US" sz="1600" u="none" strike="noStrike">
                          <a:effectLst/>
                        </a:rPr>
                        <a:t>충성 단계별 활용 지점을 이해한다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성공 사례 분석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국내외 </a:t>
                      </a:r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마케팅 자동화 성공 사례를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핵심 도구 파악</a:t>
                      </a:r>
                      <a:r>
                        <a:rPr lang="en-US" altLang="ko-KR" sz="1600" u="none" strike="noStrike">
                          <a:effectLst/>
                        </a:rPr>
                        <a:t>: ChatGPT, Perplexity, MidJourney/Canva AI, Runway/Synthesia, Rows</a:t>
                      </a:r>
                      <a:r>
                        <a:rPr lang="ko-KR" altLang="en-US" sz="1600" u="none" strike="noStrike">
                          <a:effectLst/>
                        </a:rPr>
                        <a:t>의 특징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적용 영역을 파악한다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준법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윤리 가이드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저작권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상표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개인정보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플랫폼 정책을 숙지한다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68942270"/>
                  </a:ext>
                </a:extLst>
              </a:tr>
              <a:tr h="11074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기반 마케팅 콘텐츠 제작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-ChatGPT </a:t>
                      </a:r>
                      <a:r>
                        <a:rPr lang="ko-KR" altLang="en-US" sz="1600" u="none" strike="noStrike">
                          <a:effectLst/>
                        </a:rPr>
                        <a:t>활용 광고 카피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메시지 작성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600" u="none" strike="noStrike">
                          <a:effectLst/>
                        </a:rPr>
                        <a:t> </a:t>
                      </a: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페르소나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니즈 정의와 </a:t>
                      </a:r>
                      <a:r>
                        <a:rPr lang="en-US" altLang="ko-KR" sz="1600" u="none" strike="noStrike">
                          <a:effectLst/>
                        </a:rPr>
                        <a:t>JTBD </a:t>
                      </a:r>
                      <a:r>
                        <a:rPr lang="ko-KR" altLang="en-US" sz="1600" u="none" strike="noStrike">
                          <a:effectLst/>
                        </a:rPr>
                        <a:t>관점의 메시지 설계를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AIDA·PAS </a:t>
                      </a:r>
                      <a:r>
                        <a:rPr lang="ko-KR" altLang="en-US" sz="1600" u="none" strike="noStrike">
                          <a:effectLst/>
                        </a:rPr>
                        <a:t>등 프레임워크로 채널별 카피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헤드라인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바디</a:t>
                      </a:r>
                      <a:r>
                        <a:rPr lang="en-US" altLang="ko-KR" sz="1600" u="none" strike="noStrike">
                          <a:effectLst/>
                        </a:rPr>
                        <a:t>·CTA)</a:t>
                      </a:r>
                      <a:r>
                        <a:rPr lang="ko-KR" altLang="en-US" sz="1600" u="none" strike="noStrike">
                          <a:effectLst/>
                        </a:rPr>
                        <a:t>를 실습한다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브랜드 보이스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톤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금칙어 반영 및 채널별 길이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스타일 최적화를 실습한다</a:t>
                      </a:r>
                      <a:r>
                        <a:rPr lang="en-US" altLang="ko-KR" sz="1600" u="none" strike="noStrike">
                          <a:effectLst/>
                        </a:rPr>
                        <a:t>..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74471952"/>
                  </a:ext>
                </a:extLst>
              </a:tr>
              <a:tr h="221482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기반 마케팅 콘텐츠 제작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AI </a:t>
                      </a:r>
                      <a:r>
                        <a:rPr lang="ko-KR" altLang="en-US" sz="1600" u="none" strike="noStrike">
                          <a:effectLst/>
                        </a:rPr>
                        <a:t>이미지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배너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영상 제작 실습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이미지 생성</a:t>
                      </a:r>
                      <a:r>
                        <a:rPr lang="en-US" altLang="ko-KR" sz="1600" u="none" strike="noStrike">
                          <a:effectLst/>
                        </a:rPr>
                        <a:t>: MidJourney/Canva AI</a:t>
                      </a:r>
                      <a:r>
                        <a:rPr lang="ko-KR" altLang="en-US" sz="1600" u="none" strike="noStrike">
                          <a:effectLst/>
                        </a:rPr>
                        <a:t>로 키비주얼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배너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썸네일을 제작한다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규격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안전영역 포함</a:t>
                      </a:r>
                      <a:r>
                        <a:rPr lang="en-US" altLang="ko-KR" sz="1600" u="none" strike="noStrike">
                          <a:effectLst/>
                        </a:rPr>
                        <a:t>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영상 제작</a:t>
                      </a:r>
                      <a:r>
                        <a:rPr lang="en-US" altLang="ko-KR" sz="1600" u="none" strike="noStrike">
                          <a:effectLst/>
                        </a:rPr>
                        <a:t>: Runway/Synthesia</a:t>
                      </a:r>
                      <a:r>
                        <a:rPr lang="ko-KR" altLang="en-US" sz="1600" u="none" strike="noStrike">
                          <a:effectLst/>
                        </a:rPr>
                        <a:t>로 숏폼 홍보 영상을 제작한다</a:t>
                      </a:r>
                      <a:r>
                        <a:rPr lang="en-US" altLang="ko-KR" sz="1600" u="none" strike="noStrike">
                          <a:effectLst/>
                        </a:rPr>
                        <a:t>(</a:t>
                      </a:r>
                      <a:r>
                        <a:rPr lang="ko-KR" altLang="en-US" sz="1600" u="none" strike="noStrike">
                          <a:effectLst/>
                        </a:rPr>
                        <a:t>자막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인트로</a:t>
                      </a:r>
                      <a:r>
                        <a:rPr lang="en-US" altLang="ko-KR" sz="1600" u="none" strike="noStrike">
                          <a:effectLst/>
                        </a:rPr>
                        <a:t>/</a:t>
                      </a:r>
                      <a:r>
                        <a:rPr lang="ko-KR" altLang="en-US" sz="1600" u="none" strike="noStrike">
                          <a:effectLst/>
                        </a:rPr>
                        <a:t>아웃로 포함</a:t>
                      </a:r>
                      <a:r>
                        <a:rPr lang="en-US" altLang="ko-KR" sz="1600" u="none" strike="noStrike">
                          <a:effectLst/>
                        </a:rPr>
                        <a:t>).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소재 패키징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카피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이미지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영상의 일관성 유지와 버전 관리를 학습한다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br>
                        <a:rPr lang="en-US" altLang="ko-KR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</a:t>
                      </a:r>
                      <a:r>
                        <a:rPr lang="ko-KR" altLang="en-US" sz="1600" u="none" strike="noStrike">
                          <a:effectLst/>
                        </a:rPr>
                        <a:t>활용 검수</a:t>
                      </a:r>
                      <a:r>
                        <a:rPr lang="en-US" altLang="ko-KR" sz="1600" u="none" strike="noStrike">
                          <a:effectLst/>
                        </a:rPr>
                        <a:t>: </a:t>
                      </a:r>
                      <a:r>
                        <a:rPr lang="ko-KR" altLang="en-US" sz="1600" u="none" strike="noStrike">
                          <a:effectLst/>
                        </a:rPr>
                        <a:t>해상도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텍스트 비율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파일 규격</a:t>
                      </a:r>
                      <a:r>
                        <a:rPr lang="en-US" altLang="ko-KR" sz="1600" u="none" strike="noStrike">
                          <a:effectLst/>
                        </a:rPr>
                        <a:t>·</a:t>
                      </a:r>
                      <a:r>
                        <a:rPr lang="ko-KR" altLang="en-US" sz="1600" u="none" strike="noStrike">
                          <a:effectLst/>
                        </a:rPr>
                        <a:t>저작권 표시 기준을 점검한다</a:t>
                      </a:r>
                      <a:r>
                        <a:rPr lang="en-US" altLang="ko-KR" sz="1600" u="none" strike="noStrike">
                          <a:effectLst/>
                        </a:rPr>
                        <a:t>.</a:t>
                      </a:r>
                      <a:endParaRPr lang="en-US" altLang="ko-KR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53659909"/>
                  </a:ext>
                </a:extLst>
              </a:tr>
              <a:tr h="36913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u="none" strike="noStrike">
                          <a:effectLst/>
                        </a:rPr>
                        <a:t>AI </a:t>
                      </a:r>
                      <a:r>
                        <a:rPr lang="ko-KR" altLang="en-US" sz="1600" u="none" strike="noStrike">
                          <a:effectLst/>
                        </a:rPr>
                        <a:t>기반 광고 운영 및 성과 분석</a:t>
                      </a:r>
                      <a:br>
                        <a:rPr lang="ko-KR" altLang="en-US" sz="1600" u="none" strike="noStrike">
                          <a:effectLst/>
                        </a:rPr>
                      </a:br>
                      <a:r>
                        <a:rPr lang="en-US" altLang="ko-KR" sz="1600" u="none" strike="noStrike">
                          <a:effectLst/>
                        </a:rPr>
                        <a:t>- AI </a:t>
                      </a:r>
                      <a:r>
                        <a:rPr lang="ko-KR" altLang="en-US" sz="1600" u="none" strike="noStrike">
                          <a:effectLst/>
                        </a:rPr>
                        <a:t>활용 광고 성과 최적화 및 리포트 자동화</a:t>
                      </a:r>
                      <a:endParaRPr lang="ko-KR" altLang="en-US" sz="1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타겟팅 설계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ko-KR" altLang="en-US" sz="1600" u="none" strike="noStrike" dirty="0">
                          <a:effectLst/>
                        </a:rPr>
                        <a:t>세그먼트 정의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메시지 매칭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가설 설정 방법을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테스트 설계</a:t>
                      </a:r>
                      <a:r>
                        <a:rPr lang="en-US" altLang="ko-KR" sz="1600" u="none" strike="noStrike" dirty="0">
                          <a:effectLst/>
                        </a:rPr>
                        <a:t>: A/B </a:t>
                      </a:r>
                      <a:r>
                        <a:rPr lang="ko-KR" altLang="en-US" sz="1600" u="none" strike="noStrike" dirty="0">
                          <a:effectLst/>
                        </a:rPr>
                        <a:t>테스트의 가설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지표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표본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기간 설정과 실험 캘린더 작성을 학습한다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데이터 수집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ko-KR" altLang="en-US" sz="1600" u="none" strike="noStrike" dirty="0">
                          <a:effectLst/>
                        </a:rPr>
                        <a:t>광고</a:t>
                      </a:r>
                      <a:r>
                        <a:rPr lang="en-US" altLang="ko-KR" sz="1600" u="none" strike="noStrike" dirty="0">
                          <a:effectLst/>
                        </a:rPr>
                        <a:t>/</a:t>
                      </a:r>
                      <a:r>
                        <a:rPr lang="ko-KR" altLang="en-US" sz="1600" u="none" strike="noStrike" dirty="0">
                          <a:effectLst/>
                        </a:rPr>
                        <a:t>웹 분석 데이터</a:t>
                      </a:r>
                      <a:r>
                        <a:rPr lang="en-US" altLang="ko-KR" sz="1600" u="none" strike="noStrike" dirty="0">
                          <a:effectLst/>
                        </a:rPr>
                        <a:t>(CSV/XLSX)</a:t>
                      </a:r>
                      <a:r>
                        <a:rPr lang="ko-KR" altLang="en-US" sz="1600" u="none" strike="noStrike" dirty="0">
                          <a:effectLst/>
                        </a:rPr>
                        <a:t>를 표준 형식으로 정리하는 절차를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대시보드</a:t>
                      </a:r>
                      <a:r>
                        <a:rPr lang="en-US" altLang="ko-KR" sz="1600" u="none" strike="noStrike" dirty="0">
                          <a:effectLst/>
                        </a:rPr>
                        <a:t>: Rows/</a:t>
                      </a:r>
                      <a:r>
                        <a:rPr lang="ko-KR" altLang="en-US" sz="1600" u="none" strike="noStrike" dirty="0">
                          <a:effectLst/>
                        </a:rPr>
                        <a:t>시트를 활용한 </a:t>
                      </a:r>
                      <a:r>
                        <a:rPr lang="en-US" altLang="ko-KR" sz="1600" u="none" strike="noStrike" dirty="0">
                          <a:effectLst/>
                        </a:rPr>
                        <a:t>KPI </a:t>
                      </a:r>
                      <a:r>
                        <a:rPr lang="ko-KR" altLang="en-US" sz="1600" u="none" strike="noStrike" dirty="0">
                          <a:effectLst/>
                        </a:rPr>
                        <a:t>카드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추세 차트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랭킹 테이블 구성을 실습한다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리포트 자동 생성</a:t>
                      </a:r>
                      <a:r>
                        <a:rPr lang="en-US" altLang="ko-KR" sz="1600" u="none" strike="noStrike" dirty="0">
                          <a:effectLst/>
                        </a:rPr>
                        <a:t>: </a:t>
                      </a:r>
                      <a:r>
                        <a:rPr lang="en-US" altLang="ko-KR" sz="1600" u="none" strike="noStrike" dirty="0" err="1">
                          <a:effectLst/>
                        </a:rPr>
                        <a:t>ChatGPT</a:t>
                      </a:r>
                      <a:r>
                        <a:rPr lang="ko-KR" altLang="en-US" sz="1600" u="none" strike="noStrike" dirty="0">
                          <a:effectLst/>
                        </a:rPr>
                        <a:t>로 주간 요약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이슈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원인 가설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후속 액션을 생성하고 경영 요약 </a:t>
                      </a:r>
                      <a:r>
                        <a:rPr lang="en-US" altLang="ko-KR" sz="1600" u="none" strike="noStrike" dirty="0">
                          <a:effectLst/>
                        </a:rPr>
                        <a:t>1</a:t>
                      </a:r>
                      <a:r>
                        <a:rPr lang="ko-KR" altLang="en-US" sz="1600" u="none" strike="noStrike" dirty="0">
                          <a:effectLst/>
                        </a:rPr>
                        <a:t>페이지를 작성한다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br>
                        <a:rPr lang="en-US" altLang="ko-KR" sz="1600" u="none" strike="noStrike" dirty="0">
                          <a:effectLst/>
                        </a:rPr>
                      </a:br>
                      <a:r>
                        <a:rPr lang="en-US" altLang="ko-KR" sz="1600" u="none" strike="noStrike" dirty="0">
                          <a:effectLst/>
                        </a:rPr>
                        <a:t>- </a:t>
                      </a:r>
                      <a:r>
                        <a:rPr lang="ko-KR" altLang="en-US" sz="1600" u="none" strike="noStrike" dirty="0">
                          <a:effectLst/>
                        </a:rPr>
                        <a:t>운영 체크</a:t>
                      </a:r>
                      <a:r>
                        <a:rPr lang="en-US" altLang="ko-KR" sz="1600" u="none" strike="noStrike" dirty="0">
                          <a:effectLst/>
                        </a:rPr>
                        <a:t>: UTM </a:t>
                      </a:r>
                      <a:r>
                        <a:rPr lang="ko-KR" altLang="en-US" sz="1600" u="none" strike="noStrike" dirty="0">
                          <a:effectLst/>
                        </a:rPr>
                        <a:t>생성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소재 버전 관리</a:t>
                      </a:r>
                      <a:r>
                        <a:rPr lang="en-US" altLang="ko-KR" sz="1600" u="none" strike="noStrike" dirty="0">
                          <a:effectLst/>
                        </a:rPr>
                        <a:t>·</a:t>
                      </a:r>
                      <a:r>
                        <a:rPr lang="ko-KR" altLang="en-US" sz="1600" u="none" strike="noStrike" dirty="0">
                          <a:effectLst/>
                        </a:rPr>
                        <a:t>변경 로그 기록 절차를 숙지한다</a:t>
                      </a:r>
                      <a:r>
                        <a:rPr lang="en-US" altLang="ko-KR" sz="1600" u="none" strike="noStrike" dirty="0">
                          <a:effectLst/>
                        </a:rPr>
                        <a:t>.</a:t>
                      </a:r>
                      <a:endParaRPr lang="en-US" altLang="ko-KR" sz="1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9119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932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</TotalTime>
  <Words>1679</Words>
  <Application>Microsoft Office PowerPoint</Application>
  <PresentationFormat>사용자 지정</PresentationFormat>
  <Paragraphs>56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desi9n</dc:creator>
  <cp:lastModifiedBy>정 성현</cp:lastModifiedBy>
  <cp:revision>19</cp:revision>
  <dcterms:created xsi:type="dcterms:W3CDTF">2025-09-02T14:24:59Z</dcterms:created>
  <dcterms:modified xsi:type="dcterms:W3CDTF">2025-10-17T08:27:44Z</dcterms:modified>
</cp:coreProperties>
</file>